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6" autoAdjust="0"/>
    <p:restoredTop sz="94660"/>
  </p:normalViewPr>
  <p:slideViewPr>
    <p:cSldViewPr snapToGrid="0">
      <p:cViewPr varScale="1">
        <p:scale>
          <a:sx n="61" d="100"/>
          <a:sy n="61" d="100"/>
        </p:scale>
        <p:origin x="60" y="5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35306D-60C8-42D8-A799-71B965A2355F}" type="datetimeFigureOut">
              <a:rPr lang="en-US" smtClean="0"/>
              <a:t>04-Oct-22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8BFAF8-20CB-47B6-8C4C-1EC79C39A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826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40" name="Google Shape;44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86591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0C437-6E29-463B-84F2-D858747DE3F4}" type="datetimeFigureOut">
              <a:rPr lang="en-US" smtClean="0"/>
              <a:t>04-Oct-22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7EAC-29CD-40BD-85CE-A1E7A211E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38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0C437-6E29-463B-84F2-D858747DE3F4}" type="datetimeFigureOut">
              <a:rPr lang="en-US" smtClean="0"/>
              <a:t>04-Oct-22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7EAC-29CD-40BD-85CE-A1E7A211E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022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0C437-6E29-463B-84F2-D858747DE3F4}" type="datetimeFigureOut">
              <a:rPr lang="en-US" smtClean="0"/>
              <a:t>04-Oct-22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7EAC-29CD-40BD-85CE-A1E7A211E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568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0C437-6E29-463B-84F2-D858747DE3F4}" type="datetimeFigureOut">
              <a:rPr lang="en-US" smtClean="0"/>
              <a:t>04-Oct-22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7EAC-29CD-40BD-85CE-A1E7A211E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010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0C437-6E29-463B-84F2-D858747DE3F4}" type="datetimeFigureOut">
              <a:rPr lang="en-US" smtClean="0"/>
              <a:t>04-Oct-22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7EAC-29CD-40BD-85CE-A1E7A211E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108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0C437-6E29-463B-84F2-D858747DE3F4}" type="datetimeFigureOut">
              <a:rPr lang="en-US" smtClean="0"/>
              <a:t>04-Oct-22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7EAC-29CD-40BD-85CE-A1E7A211E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460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0C437-6E29-463B-84F2-D858747DE3F4}" type="datetimeFigureOut">
              <a:rPr lang="en-US" smtClean="0"/>
              <a:t>04-Oct-22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7EAC-29CD-40BD-85CE-A1E7A211E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90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0C437-6E29-463B-84F2-D858747DE3F4}" type="datetimeFigureOut">
              <a:rPr lang="en-US" smtClean="0"/>
              <a:t>04-Oct-22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7EAC-29CD-40BD-85CE-A1E7A211E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329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0C437-6E29-463B-84F2-D858747DE3F4}" type="datetimeFigureOut">
              <a:rPr lang="en-US" smtClean="0"/>
              <a:t>04-Oct-22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7EAC-29CD-40BD-85CE-A1E7A211E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314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0C437-6E29-463B-84F2-D858747DE3F4}" type="datetimeFigureOut">
              <a:rPr lang="en-US" smtClean="0"/>
              <a:t>04-Oct-22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7EAC-29CD-40BD-85CE-A1E7A211E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195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0C437-6E29-463B-84F2-D858747DE3F4}" type="datetimeFigureOut">
              <a:rPr lang="en-US" smtClean="0"/>
              <a:t>04-Oct-22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D7EAC-29CD-40BD-85CE-A1E7A211E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501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0C437-6E29-463B-84F2-D858747DE3F4}" type="datetimeFigureOut">
              <a:rPr lang="en-US" smtClean="0"/>
              <a:t>04-Oct-22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D7EAC-29CD-40BD-85CE-A1E7A211E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649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2" name="Google Shape;442;p69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8630" y="-27709"/>
            <a:ext cx="12210630" cy="6913418"/>
          </a:xfrm>
          <a:prstGeom prst="rect">
            <a:avLst/>
          </a:prstGeom>
          <a:noFill/>
          <a:ln>
            <a:noFill/>
          </a:ln>
        </p:spPr>
      </p:pic>
      <p:pic>
        <p:nvPicPr>
          <p:cNvPr id="443" name="Google Shape;443;p69"/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4818" y="272378"/>
            <a:ext cx="1935073" cy="711294"/>
          </a:xfrm>
          <a:prstGeom prst="rect">
            <a:avLst/>
          </a:prstGeom>
          <a:noFill/>
          <a:ln>
            <a:noFill/>
          </a:ln>
        </p:spPr>
      </p:pic>
      <p:sp>
        <p:nvSpPr>
          <p:cNvPr id="444" name="Google Shape;444;p69"/>
          <p:cNvSpPr/>
          <p:nvPr/>
        </p:nvSpPr>
        <p:spPr>
          <a:xfrm>
            <a:off x="-18630" y="4788975"/>
            <a:ext cx="9628632" cy="1672755"/>
          </a:xfrm>
          <a:prstGeom prst="rect">
            <a:avLst/>
          </a:prstGeom>
          <a:solidFill>
            <a:srgbClr val="961F39">
              <a:alpha val="83921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5" name="Google Shape;445;p69"/>
          <p:cNvSpPr/>
          <p:nvPr/>
        </p:nvSpPr>
        <p:spPr>
          <a:xfrm>
            <a:off x="9610002" y="4788975"/>
            <a:ext cx="175846" cy="167335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7" name="Google Shape;447;p69"/>
          <p:cNvSpPr txBox="1"/>
          <p:nvPr/>
        </p:nvSpPr>
        <p:spPr>
          <a:xfrm>
            <a:off x="-18630" y="5017179"/>
            <a:ext cx="9581084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US" sz="3200" b="1" dirty="0"/>
              <a:t> </a:t>
            </a:r>
            <a:r>
              <a:rPr lang="en-US" sz="2800" b="1" dirty="0" smtClean="0">
                <a:solidFill>
                  <a:schemeClr val="bg1"/>
                </a:solidFill>
              </a:rPr>
              <a:t>The </a:t>
            </a:r>
            <a:r>
              <a:rPr lang="en-US" sz="2800" b="1" dirty="0">
                <a:solidFill>
                  <a:schemeClr val="bg1"/>
                </a:solidFill>
              </a:rPr>
              <a:t>Pre-IVCO 2022 Africa Group Meeting on </a:t>
            </a:r>
            <a:r>
              <a:rPr lang="en-US" sz="2800" b="1" dirty="0" smtClean="0">
                <a:solidFill>
                  <a:schemeClr val="bg1"/>
                </a:solidFill>
              </a:rPr>
              <a:t>Volunteerism</a:t>
            </a:r>
          </a:p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October 15, 2022, </a:t>
            </a:r>
            <a:r>
              <a:rPr lang="en-US" sz="2800" b="1" dirty="0" err="1" smtClean="0">
                <a:solidFill>
                  <a:schemeClr val="bg1"/>
                </a:solidFill>
              </a:rPr>
              <a:t>Saly</a:t>
            </a:r>
            <a:r>
              <a:rPr lang="en-US" sz="2800" b="1" dirty="0" smtClean="0">
                <a:solidFill>
                  <a:schemeClr val="bg1"/>
                </a:solidFill>
              </a:rPr>
              <a:t>, Senegal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  <a:tabLst/>
              <a:defRPr/>
            </a:pPr>
            <a:endParaRPr kumimoji="0" lang="en-US" sz="3000" b="1" i="1" u="none" strike="noStrike" kern="0" cap="none" spc="0" normalizeH="0" baseline="0" noProof="0" dirty="0">
              <a:ln>
                <a:noFill/>
              </a:ln>
              <a:solidFill>
                <a:srgbClr val="D1B989"/>
              </a:solidFill>
              <a:effectLst/>
              <a:uLnTx/>
              <a:uFillTx/>
              <a:latin typeface="Nunito Sans" pitchFamily="2" charset="0"/>
              <a:cs typeface="Arial"/>
              <a:sym typeface="Arial"/>
            </a:endParaRPr>
          </a:p>
        </p:txBody>
      </p:sp>
      <p:pic>
        <p:nvPicPr>
          <p:cNvPr id="448" name="Google Shape;448;p69"/>
          <p:cNvPicPr preferRelativeResize="0"/>
          <p:nvPr/>
        </p:nvPicPr>
        <p:blipFill rotWithShape="1">
          <a:blip r:embed="rId5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50983"/>
          <a:stretch/>
        </p:blipFill>
        <p:spPr>
          <a:xfrm>
            <a:off x="10039350" y="6461730"/>
            <a:ext cx="1838325" cy="2401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177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3987"/>
            <a:ext cx="10515600" cy="1208867"/>
          </a:xfrm>
          <a:solidFill>
            <a:srgbClr val="00B050"/>
          </a:solidFill>
        </p:spPr>
        <p:txBody>
          <a:bodyPr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/>
            </a:r>
            <a:br>
              <a:rPr lang="en-US" sz="2400" b="1" dirty="0" smtClean="0">
                <a:solidFill>
                  <a:schemeClr val="bg1"/>
                </a:solidFill>
              </a:rPr>
            </a:br>
            <a:r>
              <a:rPr lang="en-US" sz="2400" b="1" dirty="0">
                <a:solidFill>
                  <a:schemeClr val="bg1"/>
                </a:solidFill>
              </a:rPr>
              <a:t/>
            </a:r>
            <a:br>
              <a:rPr lang="en-US" sz="2400" b="1" dirty="0">
                <a:solidFill>
                  <a:schemeClr val="bg1"/>
                </a:solidFill>
              </a:rPr>
            </a:br>
            <a:r>
              <a:rPr lang="en-US" sz="2800" b="1" dirty="0" smtClean="0">
                <a:solidFill>
                  <a:schemeClr val="bg1"/>
                </a:solidFill>
              </a:rPr>
              <a:t>The </a:t>
            </a:r>
            <a:r>
              <a:rPr lang="en-US" sz="2400" b="1" dirty="0" smtClean="0">
                <a:solidFill>
                  <a:schemeClr val="bg1"/>
                </a:solidFill>
              </a:rPr>
              <a:t>Pre-IVCO 2022 Africa Group Meeting on Volunteerism</a:t>
            </a:r>
            <a:br>
              <a:rPr lang="en-US" sz="2400" b="1" dirty="0" smtClean="0">
                <a:solidFill>
                  <a:schemeClr val="bg1"/>
                </a:solidFill>
              </a:rPr>
            </a:br>
            <a:r>
              <a:rPr lang="en-US" sz="2400" b="1" dirty="0" smtClean="0">
                <a:solidFill>
                  <a:schemeClr val="bg1"/>
                </a:solidFill>
              </a:rPr>
              <a:t>October 15, 2022</a:t>
            </a:r>
            <a:br>
              <a:rPr lang="en-US" sz="2400" b="1" dirty="0" smtClean="0">
                <a:solidFill>
                  <a:schemeClr val="bg1"/>
                </a:solidFill>
              </a:rPr>
            </a:br>
            <a:r>
              <a:rPr lang="en-US" sz="2400" b="1" dirty="0" smtClean="0">
                <a:solidFill>
                  <a:schemeClr val="bg1"/>
                </a:solidFill>
              </a:rPr>
              <a:t>Senegal </a:t>
            </a:r>
            <a:br>
              <a:rPr lang="en-US" sz="2400" b="1" dirty="0" smtClean="0">
                <a:solidFill>
                  <a:schemeClr val="bg1"/>
                </a:solidFill>
              </a:rPr>
            </a:br>
            <a:r>
              <a:rPr lang="en-US" sz="3200" b="1" dirty="0" smtClean="0">
                <a:solidFill>
                  <a:schemeClr val="bg1"/>
                </a:solidFill>
              </a:rPr>
              <a:t/>
            </a:r>
            <a:br>
              <a:rPr lang="en-US" sz="3200" b="1" dirty="0" smtClean="0">
                <a:solidFill>
                  <a:schemeClr val="bg1"/>
                </a:solidFill>
              </a:rPr>
            </a:b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7419442"/>
              </p:ext>
            </p:extLst>
          </p:nvPr>
        </p:nvGraphicFramePr>
        <p:xfrm>
          <a:off x="838200" y="1332854"/>
          <a:ext cx="10515600" cy="62276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/>
                <a:gridCol w="2628900"/>
                <a:gridCol w="2628900"/>
                <a:gridCol w="2628900"/>
              </a:tblGrid>
              <a:tr h="34096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TIME (WAT</a:t>
                      </a: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DURATION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ACTIVITY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RESPONSIBLE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</a:tr>
              <a:tr h="402367">
                <a:tc gridSpan="4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Opening</a:t>
                      </a:r>
                      <a:r>
                        <a:rPr lang="en-US" sz="16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Session : Session 1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236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8.30 – 9.00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Registration</a:t>
                      </a:r>
                      <a:endParaRPr lang="en-US" sz="13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CVLP Team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538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9:00 –9:10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10 mints.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Welcome, Scene setting and agenda introduction</a:t>
                      </a:r>
                      <a:endParaRPr lang="en-US" sz="13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Daniel Adugna, </a:t>
                      </a: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</a:t>
                      </a:r>
                      <a:r>
                        <a:rPr lang="en-US" sz="1400" b="1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Youth Division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370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9:10 –9:20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10 mints.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Remarks </a:t>
                      </a:r>
                      <a:r>
                        <a:rPr lang="en-US" sz="13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by the AUC, Women, Gender &amp; Youth Directorate </a:t>
                      </a:r>
                      <a:endParaRPr lang="en-US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Ngwegnya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Prudence, Acting Director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899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9:20 –9:35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mints.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Remarks </a:t>
                      </a:r>
                      <a:r>
                        <a:rPr lang="en-US" sz="13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by Co-chair of the Steering Group, AU Reference Group on </a:t>
                      </a:r>
                      <a:r>
                        <a:rPr lang="en-US" sz="13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Volunteerism</a:t>
                      </a:r>
                      <a:endParaRPr lang="en-US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Joelle Alijimy 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Ratsirarson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494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9.35 – 10.00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lang="en-US" sz="1400" b="1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mints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Health Break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CVLP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66139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Session</a:t>
                      </a:r>
                      <a:r>
                        <a:rPr lang="en-US" sz="14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2:</a:t>
                      </a:r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From Volunteering to Employment: the Evidence from the AU MS’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baseline="0" dirty="0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7837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10:00 –10.45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45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mints.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Country Experiences </a:t>
                      </a:r>
                      <a:r>
                        <a:rPr lang="en-US" sz="1300" b="1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from  Algeria</a:t>
                      </a:r>
                      <a:r>
                        <a:rPr lang="en-US" sz="13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,  Kenya, Mozambique</a:t>
                      </a:r>
                      <a:r>
                        <a:rPr lang="en-US" sz="1300" b="1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and Togo </a:t>
                      </a:r>
                      <a:endParaRPr lang="en-US" sz="13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Khaled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Mehiz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Rispa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Moruri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Deedar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Massingue&amp;Omar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Agbanga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40236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10:45 – 11.15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30mints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Discussion &amp; conclusion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Dr </a:t>
                      </a:r>
                      <a:r>
                        <a:rPr lang="en-US" sz="1400" b="1" dirty="0" err="1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Tapiwa</a:t>
                      </a: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Kamuruko</a:t>
                      </a: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 UNV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60035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Session 3: </a:t>
                      </a:r>
                      <a:r>
                        <a:rPr lang="en-US" sz="1400" b="1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 AU Continental Volunteer Linkage Platform  From to Where? Progress Report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538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11:15 –12:00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45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mints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Progress Report from SG &amp; CVLP Coordinator &amp; Discussion 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Joelle Alijimy </a:t>
                      </a:r>
                      <a:r>
                        <a:rPr lang="en-US" sz="1200" b="1" dirty="0" err="1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Ratsirarson</a:t>
                      </a:r>
                      <a:endParaRPr lang="en-US" sz="1200" b="1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 Meshesha </a:t>
                      </a:r>
                      <a:r>
                        <a:rPr lang="en-US" sz="1200" b="1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Shewarega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2367">
                <a:tc gridSpan="4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12: 00 -  13:30 </a:t>
                      </a: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Lunch Break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9241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  <a:solidFill>
            <a:srgbClr val="00B050"/>
          </a:solidFill>
        </p:spPr>
        <p:txBody>
          <a:bodyPr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/>
            </a:r>
            <a:br>
              <a:rPr lang="en-US" sz="2400" b="1" dirty="0" smtClean="0">
                <a:solidFill>
                  <a:schemeClr val="bg1"/>
                </a:solidFill>
              </a:rPr>
            </a:br>
            <a:r>
              <a:rPr lang="en-US" sz="2400" b="1" dirty="0">
                <a:solidFill>
                  <a:schemeClr val="bg1"/>
                </a:solidFill>
              </a:rPr>
              <a:t/>
            </a:r>
            <a:br>
              <a:rPr lang="en-US" sz="2400" b="1" dirty="0">
                <a:solidFill>
                  <a:schemeClr val="bg1"/>
                </a:solidFill>
              </a:rPr>
            </a:br>
            <a:r>
              <a:rPr lang="en-US" sz="2800" b="1" dirty="0" smtClean="0">
                <a:solidFill>
                  <a:schemeClr val="bg1"/>
                </a:solidFill>
              </a:rPr>
              <a:t>The </a:t>
            </a:r>
            <a:r>
              <a:rPr lang="en-US" sz="2400" b="1" dirty="0" smtClean="0">
                <a:solidFill>
                  <a:schemeClr val="bg1"/>
                </a:solidFill>
              </a:rPr>
              <a:t>Pre-IVCO 2022 Africa Group Meeting on Volunteerism</a:t>
            </a:r>
            <a:br>
              <a:rPr lang="en-US" sz="2400" b="1" dirty="0" smtClean="0">
                <a:solidFill>
                  <a:schemeClr val="bg1"/>
                </a:solidFill>
              </a:rPr>
            </a:br>
            <a:r>
              <a:rPr lang="en-US" sz="2400" b="1" dirty="0" smtClean="0">
                <a:solidFill>
                  <a:schemeClr val="bg1"/>
                </a:solidFill>
              </a:rPr>
              <a:t>October 15, 2022</a:t>
            </a:r>
            <a:br>
              <a:rPr lang="en-US" sz="2400" b="1" dirty="0" smtClean="0">
                <a:solidFill>
                  <a:schemeClr val="bg1"/>
                </a:solidFill>
              </a:rPr>
            </a:br>
            <a:r>
              <a:rPr lang="en-US" sz="2400" b="1" dirty="0" smtClean="0">
                <a:solidFill>
                  <a:schemeClr val="bg1"/>
                </a:solidFill>
              </a:rPr>
              <a:t>Senegal </a:t>
            </a:r>
            <a:br>
              <a:rPr lang="en-US" sz="2400" b="1" dirty="0" smtClean="0">
                <a:solidFill>
                  <a:schemeClr val="bg1"/>
                </a:solidFill>
              </a:rPr>
            </a:br>
            <a:r>
              <a:rPr lang="en-US" sz="3200" b="1" dirty="0" smtClean="0">
                <a:solidFill>
                  <a:schemeClr val="bg1"/>
                </a:solidFill>
              </a:rPr>
              <a:t/>
            </a:r>
            <a:br>
              <a:rPr lang="en-US" sz="3200" b="1" dirty="0" smtClean="0">
                <a:solidFill>
                  <a:schemeClr val="bg1"/>
                </a:solidFill>
              </a:rPr>
            </a:b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3199639"/>
              </p:ext>
            </p:extLst>
          </p:nvPr>
        </p:nvGraphicFramePr>
        <p:xfrm>
          <a:off x="838200" y="1325563"/>
          <a:ext cx="10515600" cy="56725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6444"/>
                <a:gridCol w="2107770"/>
                <a:gridCol w="3362486"/>
                <a:gridCol w="2628900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TIME (WAT</a:t>
                      </a: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DURATION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ACTIVITY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RESPONSIBLE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13:30 –14:30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60mints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Trends,  Emerging</a:t>
                      </a:r>
                      <a:r>
                        <a:rPr lang="en-US" sz="16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Issues &amp;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Visualizing the 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Future</a:t>
                      </a:r>
                      <a:endParaRPr lang="en-US" sz="1400" b="1" kern="1200" baseline="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1450" marR="0" indent="-1714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1" i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UNV – Dr </a:t>
                      </a:r>
                      <a:r>
                        <a:rPr lang="en-US" sz="1200" b="1" i="1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Tapiwa</a:t>
                      </a:r>
                      <a:endParaRPr lang="en-US" sz="1200" b="1" i="1" kern="1200" baseline="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1450" marR="0" indent="-1714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1" i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VSO – Und  </a:t>
                      </a:r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Hattaya</a:t>
                      </a:r>
                      <a:endParaRPr lang="en-US" sz="1100" b="1" i="1" kern="1200" baseline="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1450" marR="0" indent="-1714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i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NOREC– Pablo</a:t>
                      </a:r>
                    </a:p>
                    <a:p>
                      <a:pPr marL="171450" marR="0" indent="-1714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i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Synthetizing the Strategic Focus</a:t>
                      </a:r>
                      <a:endParaRPr lang="en-US" sz="1400" b="1" i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Daniel Adugna, AU</a:t>
                      </a:r>
                      <a:r>
                        <a:rPr lang="en-US" sz="1400" b="1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Youth Division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14:30 –</a:t>
                      </a:r>
                      <a:r>
                        <a:rPr lang="en-US" sz="1400" b="1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14:45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15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mints.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Country Acceleration Supports for</a:t>
                      </a:r>
                      <a:r>
                        <a:rPr lang="en-US" sz="16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Member States 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(suggested</a:t>
                      </a:r>
                      <a:r>
                        <a:rPr lang="en-US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building blocks)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Dr</a:t>
                      </a: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Meshesha </a:t>
                      </a:r>
                      <a:r>
                        <a:rPr lang="en-US" sz="1400" b="1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Shewarega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14.45 </a:t>
                      </a:r>
                      <a:r>
                        <a:rPr lang="en-US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15.15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Health Break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CVLP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15.:15</a:t>
                      </a:r>
                      <a:r>
                        <a:rPr lang="en-US" sz="14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16: 15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 mints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Ideation workshop on proposing</a:t>
                      </a:r>
                      <a:r>
                        <a:rPr lang="en-US" sz="18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the framework for AU  CAS 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Daniel Adugna, AU</a:t>
                      </a:r>
                      <a:r>
                        <a:rPr lang="en-US" sz="12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Youth Division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512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16:15 -  16: 35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 mints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African Common Position for IVCO 2022 --- Call to Action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Jo, SG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16:</a:t>
                      </a:r>
                      <a:r>
                        <a:rPr lang="en-US" sz="1400" b="1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35 -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Wrap-up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way forward &amp; awarding 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certificates 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of service to SG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members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Moderator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16:15 –</a:t>
                      </a:r>
                      <a:r>
                        <a:rPr lang="en-US" sz="1200" b="1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: 16: 30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15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mints.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Conclusion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Moderator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END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9786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320</Words>
  <Application>Microsoft Office PowerPoint</Application>
  <PresentationFormat>Widescreen</PresentationFormat>
  <Paragraphs>93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Nunito Sans</vt:lpstr>
      <vt:lpstr>Times New Roman</vt:lpstr>
      <vt:lpstr>Office Theme</vt:lpstr>
      <vt:lpstr>PowerPoint Presentation</vt:lpstr>
      <vt:lpstr>  The Pre-IVCO 2022 Africa Group Meeting on Volunteerism October 15, 2022 Senegal   </vt:lpstr>
      <vt:lpstr>  The Pre-IVCO 2022 Africa Group Meeting on Volunteerism October 15, 2022 Senegal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Mesh</dc:creator>
  <cp:lastModifiedBy>Dr. Mesh</cp:lastModifiedBy>
  <cp:revision>53</cp:revision>
  <dcterms:created xsi:type="dcterms:W3CDTF">2022-08-20T12:38:16Z</dcterms:created>
  <dcterms:modified xsi:type="dcterms:W3CDTF">2022-10-04T06:01:11Z</dcterms:modified>
</cp:coreProperties>
</file>